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25" autoAdjust="0"/>
  </p:normalViewPr>
  <p:slideViewPr>
    <p:cSldViewPr snapToGrid="0">
      <p:cViewPr varScale="1">
        <p:scale>
          <a:sx n="69" d="100"/>
          <a:sy n="69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3A411-09F0-4BC2-A0F5-0C0677BECC7C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95929-3D5E-49C8-9123-EEBC91FFB1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50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F473-1ED5-C1F7-C11F-F5AB94847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BC7F9-5203-4F0D-5E8C-66267E67C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4948A-C547-15F5-3598-862C529B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A443-19E0-FCE5-21BA-E05B318F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3ADF8-F80D-3CA6-2A8E-BCF25DBF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624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AFC0-0DC0-308D-FC91-72807506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49CA-A7E2-1604-99C4-A08D8DA98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3A0B-0B87-4092-DF23-0700BB4B5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9AF7-734F-723D-11BC-D2358C2E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ACEDE-E5BC-B30C-CD6E-32F5F2A6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94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59D0-6F6E-C344-EC3B-71E4BCC38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DEA18-84E8-B76F-5EFF-966DFCB8B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28F6C-D6FC-3148-32D2-BC6F59FE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B121-1FCA-3BBD-9501-E701F033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41DF-304C-2A9F-C4D8-5E0AD5D2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976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29AB-B177-2B1D-4AC9-5B6A1F12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E507-64AB-735D-F769-E6838A1C6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DFE5-F75D-69C5-A90C-92C45FB1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E262-809F-970A-2E4D-43F3A0E9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57D4-BFEC-7934-5A8E-F5BB0F5C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63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3C62-9423-68BC-68E9-60CBB3DA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DE0CB-8175-7CCF-C78E-D091129F9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11F9-E8BC-9A17-1A09-5B27AE0C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A8677-6C57-AD8F-D251-F4A10F13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BC17-BE85-FA18-ABB9-0AB24745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375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3B21-8C5C-3466-C65E-AFFA5DC5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A84A-CC43-0997-1E10-6681E3DCB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CEACD-1623-6104-4398-D830B3A7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C2D8E-414B-AA50-743F-2395EA87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91AD2-567C-C3FB-0AA2-FC8D589D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6AEAA-F25F-638E-2261-018A6219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76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BC29-171C-6E9E-5EA0-5152451D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1FEC4-913F-B71C-569E-D8AAC0205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02988-BBD9-D546-762B-427428519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E1459-D4F0-B11F-B727-320A523E5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54FE9-DBDF-D865-6600-6ECFB0DE5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F4E71-137F-8BEC-6528-BE0F3CF8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9D44C-21C1-872C-E613-19AE6BF8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57B20-BD32-5AF8-3E85-0B0C7439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5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7D1F-3664-97EC-C491-1DD57045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35CA7-DAB3-075D-BC03-08918519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0BEEA-32AE-1436-510B-C77DB12D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8A210-3A91-90BD-1B08-C12C8324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10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C1AA7-FE7A-89BD-8990-FE28A56B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2208E-A10E-D684-2453-81CEDACE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A0E1-A0AE-16A1-C222-04780495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9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938A-86BD-4231-2CA2-45872FB24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2C01F-A420-C170-A646-0C60B16E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045DC-F055-47C7-6C68-EF30A3240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16DD2-064B-8237-CB6D-3E71ACCB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F859C-A89D-47B0-3874-F20F02FB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8780F-5EBC-6EEE-78D7-E025EBC9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61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F0F7-0B0A-063F-0459-9DA91555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7449C-D259-5FA0-547D-F5F51AC76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F4C4F-396C-5869-C814-26E767ADD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DB0AA-65E3-7951-73F2-8D9373CE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617EA-26D6-08F9-19B7-C727FB5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C6F17-CD19-D3B6-042F-957A12D69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52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ACEFB-7196-AEE4-EBB1-27D518E6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72218-5BF5-9058-08F5-A8063892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B165-8016-3F49-BAE1-9C479D953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AD804-A960-48BB-AEAE-290F7B132625}" type="datetimeFigureOut">
              <a:rPr lang="en-AU" smtClean="0"/>
              <a:t>17/04/2025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6FFA9-367A-459F-0965-C7DACCEF5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C1EC-460C-DC65-1DF4-29A17FB0B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752FA-3545-4801-ACC4-75EC4FDB26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30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87A86-A0C3-B15D-DFF2-D9F8E797C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2D3AAC-F27F-863B-C0D6-A6B8F5B7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49ADB8-B335-62A9-792F-7963FD532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234C71-8B99-A24A-3C10-E70145938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04865E6-B64C-74EF-8648-D70B76CDC34D}"/>
              </a:ext>
            </a:extLst>
          </p:cNvPr>
          <p:cNvSpPr txBox="1">
            <a:spLocks/>
          </p:cNvSpPr>
          <p:nvPr/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 1: </a:t>
            </a:r>
            <a:b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Evolving </a:t>
            </a:r>
            <a:r>
              <a:rPr lang="en-AU" sz="5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AU" sz="5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A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utilise ICEs for nitrogen-fixing symbiosis with Lotus legumes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A52A5AD-3D04-19CC-D36D-C03F769A832C}"/>
              </a:ext>
            </a:extLst>
          </p:cNvPr>
          <p:cNvSpPr txBox="1">
            <a:spLocks/>
          </p:cNvSpPr>
          <p:nvPr/>
        </p:nvSpPr>
        <p:spPr>
          <a:xfrm>
            <a:off x="1524000" y="4379278"/>
            <a:ext cx="9144000" cy="50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33B0B-71E2-BE6B-EE76-62C901238C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E3503D08-000E-5790-9412-794F9AEB3C1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3309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6D83E-4897-2A90-7BEF-159AC0DB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3B0E9-20F5-C805-8040-BFB7DC237DCB}"/>
              </a:ext>
            </a:extLst>
          </p:cNvPr>
          <p:cNvSpPr txBox="1"/>
          <p:nvPr/>
        </p:nvSpPr>
        <p:spPr>
          <a:xfrm>
            <a:off x="775350" y="61426"/>
            <a:ext cx="3549649" cy="815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EB171BE-B686-F78B-1540-BCD4BC2C79B9}"/>
              </a:ext>
            </a:extLst>
          </p:cNvPr>
          <p:cNvSpPr txBox="1">
            <a:spLocks/>
          </p:cNvSpPr>
          <p:nvPr/>
        </p:nvSpPr>
        <p:spPr>
          <a:xfrm>
            <a:off x="461313" y="950583"/>
            <a:ext cx="4433959" cy="4221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rectus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Tas2206 was most receptive to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20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BR1-1-5xICE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 symbiosis, whereas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australis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ID#3 and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sz="20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uliginosus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GLOC005 displayed little-to-no success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the presence of nodules &amp; bumps, no significant nitrogen fixation (no change in Lotus species biomass) </a:t>
            </a:r>
          </a:p>
          <a:p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rectus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Tas2206 appears to be the most promising candidate with which to pursue the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20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BR1-1-5xICE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 evolutionary experiment.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Close-up of a flower&#10;&#10;AI-generated content may be incorrect.">
            <a:extLst>
              <a:ext uri="{FF2B5EF4-FFF2-40B4-BE49-F238E27FC236}">
                <a16:creationId xmlns:a16="http://schemas.microsoft.com/office/drawing/2014/main" id="{B13E8AF7-D87C-7736-2CDD-0723166DF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8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8407A7-1CDA-55A4-CFB2-9C158B07BA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  <a:endParaRPr lang="en-AU" sz="120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A5BF4-73D7-93EC-E7A0-D7AEEF05FBF6}"/>
              </a:ext>
            </a:extLst>
          </p:cNvPr>
          <p:cNvSpPr txBox="1"/>
          <p:nvPr/>
        </p:nvSpPr>
        <p:spPr>
          <a:xfrm>
            <a:off x="5021516" y="5928012"/>
            <a:ext cx="62903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photograph of a flowering </a:t>
            </a:r>
            <a:r>
              <a:rPr lang="en-AU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rectus. </a:t>
            </a:r>
            <a:r>
              <a:rPr lang="en-A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Fabien </a:t>
            </a:r>
            <a:r>
              <a:rPr lang="en-AU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Piednoir</a:t>
            </a:r>
            <a:r>
              <a:rPr lang="en-A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AU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KnowYourWeeds</a:t>
            </a:r>
            <a:r>
              <a:rPr lang="en-A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U" sz="1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amera 11">
            <a:extLst>
              <a:ext uri="{FF2B5EF4-FFF2-40B4-BE49-F238E27FC236}">
                <a16:creationId xmlns:a16="http://schemas.microsoft.com/office/drawing/2014/main" id="{8FB030DB-187B-3997-46F5-3A6EA202A9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0032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9AF09-96DB-F5D6-EF1E-D9D07E22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F4DF-B90E-AB34-EE62-437C67C0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01" y="275047"/>
            <a:ext cx="3455821" cy="410753"/>
          </a:xfrm>
        </p:spPr>
        <p:txBody>
          <a:bodyPr anchor="b">
            <a:noAutofit/>
          </a:bodyPr>
          <a:lstStyle/>
          <a:p>
            <a:r>
              <a:rPr lang="en-A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F5D0C3-2C81-8164-1C38-7F875BA67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1887E4-4CB5-0267-E877-21B572403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FD5933-18C1-86E5-0D67-57E256BD5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EBF06D-A924-91DB-D956-9B18B0E6FA9F}"/>
              </a:ext>
            </a:extLst>
          </p:cNvPr>
          <p:cNvSpPr txBox="1"/>
          <p:nvPr/>
        </p:nvSpPr>
        <p:spPr>
          <a:xfrm>
            <a:off x="483501" y="978408"/>
            <a:ext cx="57071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Oldroyd, G. E. D. Speak, friend, and enter: signalling systems that promote beneficial symbiotic associations in plants. </a:t>
            </a:r>
            <a:r>
              <a:rPr lang="en-AU" sz="17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Nat. Rev. </a:t>
            </a:r>
            <a:r>
              <a:rPr lang="en-AU" sz="17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Microbiol</a:t>
            </a:r>
            <a:r>
              <a:rPr lang="en-AU" sz="17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7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252–263 (2013).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Johnson, C. M. &amp; Grossman, A. D. Integrative and Conjugative Elements (ICEs): What They Do and How They Work. </a:t>
            </a:r>
            <a:r>
              <a:rPr lang="en-AU" sz="17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Annu. Rev. Genet.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7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49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577–601 (2015).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Colombi, E. </a:t>
            </a:r>
            <a:r>
              <a:rPr lang="en-AU" sz="17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Population genomics of Australian indigenous </a:t>
            </a:r>
            <a:r>
              <a:rPr lang="en-AU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Mesorhizobium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reveals diverse nonsymbiotic genospecies capable of nitrogen-fixing symbioses following horizontal gene transfer. </a:t>
            </a:r>
            <a:r>
              <a:rPr lang="en-AU" sz="17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Microb</a:t>
            </a:r>
            <a:r>
              <a:rPr lang="en-AU" sz="17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Genomics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7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AU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000918 (2023).</a:t>
            </a:r>
            <a:endParaRPr lang="en-A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42924-6315-F578-C93B-6B250F41D4BA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7929C773-D70C-56AE-90A9-8EBDE250B92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867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9DF0-AB7F-FA0D-0AE9-276D7139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2355"/>
            <a:ext cx="8129631" cy="959393"/>
          </a:xfrm>
        </p:spPr>
        <p:txBody>
          <a:bodyPr anchor="b">
            <a:noAutofit/>
          </a:bodyPr>
          <a:lstStyle/>
          <a:p>
            <a:r>
              <a:rPr lang="en-AU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r>
              <a:rPr lang="en-A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Legumes, rhizobia and ICEs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301A018-B84D-585E-8D08-A1FF4B6FC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91" y="636594"/>
            <a:ext cx="4472548" cy="4446910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Symbiosis between soil bacteria (rhizobia) and legumes is defined by two main characteristics: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Nodules on the legume roots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(Oldroyd)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Rhizobia fix atmospheric N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into bioavailable the nitrogen (NH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which acts as an organic fertilizer for the host legume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(Oldroyd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Integrative and conjugative elements 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(ICE): 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elements that can shuttle genes between bacteria via conjugation </a:t>
            </a:r>
            <a:r>
              <a:rPr lang="en-AU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1200" kern="0" dirty="0">
                <a:effectLst/>
                <a:highlight>
                  <a:srgbClr val="FF00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Johnson)</a:t>
            </a:r>
            <a:endParaRPr lang="en-AU" sz="1200" dirty="0">
              <a:highlight>
                <a:srgbClr val="FF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of ICE </a:t>
            </a:r>
            <a:r>
              <a:rPr lang="en-A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carrying symbiosis and nitrogen-fixing genes, </a:t>
            </a:r>
            <a:r>
              <a:rPr lang="en-AU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ICESyms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A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can evolve non-symbiotic </a:t>
            </a:r>
            <a:r>
              <a:rPr lang="en-AU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Mesorhizobia</a:t>
            </a:r>
            <a:r>
              <a:rPr lang="en-A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a symbiont of legumes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(Colombi)</a:t>
            </a:r>
            <a:endParaRPr lang="en-AU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diagram of a plant&#10;&#10;AI-generated content may be incorrect.">
            <a:extLst>
              <a:ext uri="{FF2B5EF4-FFF2-40B4-BE49-F238E27FC236}">
                <a16:creationId xmlns:a16="http://schemas.microsoft.com/office/drawing/2014/main" id="{D340DD81-050E-987C-6B80-B08AE282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86" y="401503"/>
            <a:ext cx="6721258" cy="547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B1F12F-D0CC-9CF0-786C-697D616FA0E8}"/>
              </a:ext>
            </a:extLst>
          </p:cNvPr>
          <p:cNvSpPr txBox="1"/>
          <p:nvPr/>
        </p:nvSpPr>
        <p:spPr>
          <a:xfrm>
            <a:off x="5355324" y="5737274"/>
            <a:ext cx="5407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diagram displaying rhizobia symbiosis with a legume. Image credit: </a:t>
            </a:r>
            <a:r>
              <a:rPr lang="en-A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Nefronus</a:t>
            </a:r>
            <a:r>
              <a:rPr lang="en-A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A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WikiMedia</a:t>
            </a:r>
            <a:r>
              <a:rPr lang="en-A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Commons). </a:t>
            </a:r>
            <a:endParaRPr lang="en-AU" sz="13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01045-8A95-2887-1BA5-CFCE776643D1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3F486844-7363-6421-B8CF-652ECF13267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544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C7BA8-13BA-0FD5-8A4D-F2526136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AED17D2-9972-4B94-E496-644B81939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9D8688-7ADA-93A9-7B8E-05C4C1D62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4586D5-E7DB-FB5E-E550-E2BAA7647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9763B26-08E7-01F5-6275-860159C2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71" y="320040"/>
            <a:ext cx="8447377" cy="1014984"/>
          </a:xfrm>
        </p:spPr>
        <p:txBody>
          <a:bodyPr anchor="b">
            <a:noAutofit/>
          </a:bodyPr>
          <a:lstStyle/>
          <a:p>
            <a:r>
              <a:rPr lang="en-A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Scope: </a:t>
            </a:r>
            <a:r>
              <a:rPr lang="en-AU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AU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AU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BR1-1-5xICEMlSym and Lotus legumes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B82225E-335A-C64D-A8FE-7FE3DE4C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983" y="1658327"/>
            <a:ext cx="4353676" cy="4446910"/>
          </a:xfrm>
        </p:spPr>
        <p:txBody>
          <a:bodyPr anchor="t">
            <a:normAutofit/>
          </a:bodyPr>
          <a:lstStyle/>
          <a:p>
            <a:r>
              <a:rPr lang="en-A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Colombi’s project goal: </a:t>
            </a:r>
            <a:r>
              <a:rPr lang="en-A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 </a:t>
            </a:r>
            <a:r>
              <a:rPr lang="en-A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AU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A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BR1-1-5xICEMlSym into an effective symbiont of Lotus species</a:t>
            </a:r>
          </a:p>
          <a:p>
            <a:r>
              <a:rPr lang="en-A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 project goal: </a:t>
            </a:r>
            <a:r>
              <a:rPr lang="en-A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baseline symbiosis with various Lotus species prior to the experiment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0979809-8BAD-9EA8-6608-9315F4F2001F}"/>
              </a:ext>
            </a:extLst>
          </p:cNvPr>
          <p:cNvSpPr txBox="1">
            <a:spLocks/>
          </p:cNvSpPr>
          <p:nvPr/>
        </p:nvSpPr>
        <p:spPr>
          <a:xfrm>
            <a:off x="5873219" y="1658327"/>
            <a:ext cx="5111659" cy="4446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Inoculate Lotus species with </a:t>
            </a:r>
            <a:r>
              <a:rPr lang="en-A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AU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australicum</a:t>
            </a:r>
            <a:r>
              <a:rPr lang="en-AU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BR1-1-5xICEMlSym for future assessment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Harvest and assess previously-inoculated Lotus species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Nodulation assessment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Dry foliage weight assessment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Colony morphology assessment </a:t>
            </a:r>
            <a:endParaRPr lang="en-A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5C132-20C0-1A1C-8EE4-6A2FBC0D1B6B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22AE2E9C-5EB9-BC6C-81EA-9FBF19BB553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503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E4112-BD85-DE2A-C077-ABAC74DE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1172837-9344-C9A7-ABC1-FED615C8D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6D3457-9BB6-4820-1E8C-6B4B37B4B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8FC2D9-1F7C-3502-B73E-3060002F2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D28D6D-B5A6-45D2-340D-8756D17C046A}"/>
              </a:ext>
            </a:extLst>
          </p:cNvPr>
          <p:cNvSpPr txBox="1"/>
          <p:nvPr/>
        </p:nvSpPr>
        <p:spPr>
          <a:xfrm>
            <a:off x="145634" y="118856"/>
            <a:ext cx="60944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Inoculation</a:t>
            </a:r>
            <a:endParaRPr lang="en-AU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47118-1D5B-2CDC-8979-BEE20FB950CF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32635C-C5D8-9A69-70B5-831F1B8EE20E}"/>
              </a:ext>
            </a:extLst>
          </p:cNvPr>
          <p:cNvGrpSpPr/>
          <p:nvPr/>
        </p:nvGrpSpPr>
        <p:grpSpPr>
          <a:xfrm>
            <a:off x="413667" y="714342"/>
            <a:ext cx="3665419" cy="4356837"/>
            <a:chOff x="1052000" y="1129284"/>
            <a:chExt cx="3665419" cy="4356837"/>
          </a:xfrm>
        </p:grpSpPr>
        <p:pic>
          <p:nvPicPr>
            <p:cNvPr id="8" name="Picture 7" descr="A hand holding a petri dish&#10;&#10;AI-generated content may be incorrect.">
              <a:extLst>
                <a:ext uri="{FF2B5EF4-FFF2-40B4-BE49-F238E27FC236}">
                  <a16:creationId xmlns:a16="http://schemas.microsoft.com/office/drawing/2014/main" id="{EF2CC553-6162-4362-E6ED-3580451DD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5" t="10533" r="17052" b="42134"/>
            <a:stretch/>
          </p:blipFill>
          <p:spPr>
            <a:xfrm>
              <a:off x="1052001" y="1129284"/>
              <a:ext cx="3665418" cy="341528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4E810-357F-10A7-53CF-FC8DA9F462B9}"/>
                </a:ext>
              </a:extLst>
            </p:cNvPr>
            <p:cNvSpPr txBox="1"/>
            <p:nvPr/>
          </p:nvSpPr>
          <p:spPr>
            <a:xfrm>
              <a:off x="1052000" y="4655124"/>
              <a:ext cx="3665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i. 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M. </a:t>
              </a:r>
              <a:r>
                <a:rPr lang="en-AU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australicum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BR1-1-5xICE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 colonies picked from G/RDM (no vit) and mixed into a suspension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172B03-7979-5CFB-4817-04F877ECB295}"/>
              </a:ext>
            </a:extLst>
          </p:cNvPr>
          <p:cNvGrpSpPr/>
          <p:nvPr/>
        </p:nvGrpSpPr>
        <p:grpSpPr>
          <a:xfrm>
            <a:off x="5187256" y="1028700"/>
            <a:ext cx="6169592" cy="5065342"/>
            <a:chOff x="5177111" y="784765"/>
            <a:chExt cx="6169592" cy="5065342"/>
          </a:xfrm>
        </p:grpSpPr>
        <p:pic>
          <p:nvPicPr>
            <p:cNvPr id="11" name="Picture 10" descr="A laboratory equipment in a cabinet&#10;&#10;AI-generated content may be incorrect.">
              <a:extLst>
                <a:ext uri="{FF2B5EF4-FFF2-40B4-BE49-F238E27FC236}">
                  <a16:creationId xmlns:a16="http://schemas.microsoft.com/office/drawing/2014/main" id="{EDDB09D7-1EA5-06C2-A545-213D9026D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07" y="784765"/>
              <a:ext cx="5949776" cy="4462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A5CBF2-1412-A4A9-440D-A58848F1A35D}"/>
                </a:ext>
              </a:extLst>
            </p:cNvPr>
            <p:cNvSpPr txBox="1"/>
            <p:nvPr/>
          </p:nvSpPr>
          <p:spPr>
            <a:xfrm>
              <a:off x="5177111" y="5265332"/>
              <a:ext cx="61695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ii. 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Successfully germinated Lotus seedlings were directly </a:t>
              </a:r>
              <a:r>
                <a:rPr lang="en-AU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ionoculated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20µL of 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M. </a:t>
              </a:r>
              <a:r>
                <a:rPr lang="en-AU" sz="1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australicum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BR1-1-5xICE</a:t>
              </a:r>
              <a:r>
                <a:rPr lang="en-AU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</a:t>
              </a:r>
              <a:r>
                <a:rPr lang="en-A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 suspension</a:t>
              </a:r>
            </a:p>
          </p:txBody>
        </p:sp>
      </p:grpSp>
      <p:pic>
        <p:nvPicPr>
          <p:cNvPr id="24" name="Camera 23">
            <a:extLst>
              <a:ext uri="{FF2B5EF4-FFF2-40B4-BE49-F238E27FC236}">
                <a16:creationId xmlns:a16="http://schemas.microsoft.com/office/drawing/2014/main" id="{B0AA4631-1150-AA8F-1C45-4702FEFF840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840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37CEA-5198-A39F-D077-267FEABE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DBE8518-5C1B-D9DC-87DF-1D00F58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B02C30-901A-6D63-420A-1C0FE209C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25F399-2995-1126-C277-004F0CC53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5D8039-CE12-0192-0CF2-FB197A90ACC5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5" name="Picture 4" descr="A group of test tubes on a tray&#10;&#10;AI-generated content may be incorrect.">
            <a:extLst>
              <a:ext uri="{FF2B5EF4-FFF2-40B4-BE49-F238E27FC236}">
                <a16:creationId xmlns:a16="http://schemas.microsoft.com/office/drawing/2014/main" id="{9BB4A5CF-F8D1-7B95-1C14-ED0703C75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36" y="815602"/>
            <a:ext cx="6525768" cy="4894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95E344-6C64-7A33-A73B-F280786B37DE}"/>
              </a:ext>
            </a:extLst>
          </p:cNvPr>
          <p:cNvSpPr txBox="1"/>
          <p:nvPr/>
        </p:nvSpPr>
        <p:spPr>
          <a:xfrm>
            <a:off x="3488436" y="5823900"/>
            <a:ext cx="652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Lotus inoculants moved to the PC2 CO2 chamber to incubate and grow for ⁓2 months</a:t>
            </a:r>
          </a:p>
        </p:txBody>
      </p:sp>
      <p:pic>
        <p:nvPicPr>
          <p:cNvPr id="13" name="Camera 12">
            <a:extLst>
              <a:ext uri="{FF2B5EF4-FFF2-40B4-BE49-F238E27FC236}">
                <a16:creationId xmlns:a16="http://schemas.microsoft.com/office/drawing/2014/main" id="{65399ABF-8FED-AAD5-90C6-F462BDDBD6E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80E9D1-FFA9-9BC0-387E-272DCE7919F1}"/>
              </a:ext>
            </a:extLst>
          </p:cNvPr>
          <p:cNvSpPr txBox="1"/>
          <p:nvPr/>
        </p:nvSpPr>
        <p:spPr>
          <a:xfrm>
            <a:off x="208569" y="1089967"/>
            <a:ext cx="288947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Inoculation</a:t>
            </a:r>
            <a:endParaRPr lang="en-A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4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EE42D-3629-7E72-8BEA-AC13AC829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13DA7-D481-258F-66BA-BFDD6D07B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347A9A-FDC4-E51A-C8D7-C8AE1691C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732FFF-1D77-A3DB-AC6E-3E0E42D0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1C4B56-DD69-EE0F-1423-AD76AF1932A3}"/>
              </a:ext>
            </a:extLst>
          </p:cNvPr>
          <p:cNvSpPr txBox="1"/>
          <p:nvPr/>
        </p:nvSpPr>
        <p:spPr>
          <a:xfrm>
            <a:off x="441198" y="307771"/>
            <a:ext cx="60944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Harvest and Assessment</a:t>
            </a:r>
            <a:endParaRPr lang="en-AU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55203-6B65-87B1-661A-5C1F69BBDB1C}"/>
              </a:ext>
            </a:extLst>
          </p:cNvPr>
          <p:cNvSpPr txBox="1"/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6628EC-CB55-5012-F92B-74F7A9AE9951}"/>
              </a:ext>
            </a:extLst>
          </p:cNvPr>
          <p:cNvGrpSpPr/>
          <p:nvPr/>
        </p:nvGrpSpPr>
        <p:grpSpPr>
          <a:xfrm>
            <a:off x="1108022" y="842054"/>
            <a:ext cx="10960616" cy="4896000"/>
            <a:chOff x="557129" y="815602"/>
            <a:chExt cx="10960616" cy="4896000"/>
          </a:xfrm>
        </p:grpSpPr>
        <p:pic>
          <p:nvPicPr>
            <p:cNvPr id="7" name="Picture 6" descr="A machine with a tray inside&#10;&#10;AI-generated content may be incorrect.">
              <a:extLst>
                <a:ext uri="{FF2B5EF4-FFF2-40B4-BE49-F238E27FC236}">
                  <a16:creationId xmlns:a16="http://schemas.microsoft.com/office/drawing/2014/main" id="{B6FA4A64-79F1-5E9D-1AC0-6C0DC548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000" y="815602"/>
              <a:ext cx="6528000" cy="489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ED66EE-8C47-F9F4-1423-C98629893519}"/>
                </a:ext>
              </a:extLst>
            </p:cNvPr>
            <p:cNvGrpSpPr/>
            <p:nvPr/>
          </p:nvGrpSpPr>
          <p:grpSpPr>
            <a:xfrm>
              <a:off x="2039079" y="2918691"/>
              <a:ext cx="3668994" cy="1772181"/>
              <a:chOff x="2039079" y="2918691"/>
              <a:chExt cx="3668994" cy="17721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62B6B-EDC7-56F5-4E2F-D42716339D6D}"/>
                  </a:ext>
                </a:extLst>
              </p:cNvPr>
              <p:cNvSpPr/>
              <p:nvPr/>
            </p:nvSpPr>
            <p:spPr>
              <a:xfrm>
                <a:off x="2679192" y="3127248"/>
                <a:ext cx="3028881" cy="15636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AA321C4-5E1F-2441-438F-B445B91244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39079" y="2918691"/>
                <a:ext cx="640113" cy="20855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F0833-F7D0-6E64-328A-6C599B53777D}"/>
                </a:ext>
              </a:extLst>
            </p:cNvPr>
            <p:cNvSpPr txBox="1"/>
            <p:nvPr/>
          </p:nvSpPr>
          <p:spPr>
            <a:xfrm>
              <a:off x="557129" y="2084332"/>
              <a:ext cx="20326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</a:t>
              </a:r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australis </a:t>
              </a:r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</a:t>
              </a:r>
              <a:r>
                <a:rPr lang="en-AU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corniculatus</a:t>
              </a:r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inoculants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F9D5EBC-078D-7566-407F-E7E56952FB6C}"/>
                </a:ext>
              </a:extLst>
            </p:cNvPr>
            <p:cNvGrpSpPr/>
            <p:nvPr/>
          </p:nvGrpSpPr>
          <p:grpSpPr>
            <a:xfrm>
              <a:off x="5861998" y="3127248"/>
              <a:ext cx="3650810" cy="1563624"/>
              <a:chOff x="5861998" y="3127248"/>
              <a:chExt cx="3650810" cy="15636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9FA238-7FE6-3D0C-1EF5-480FAC756BD7}"/>
                  </a:ext>
                </a:extLst>
              </p:cNvPr>
              <p:cNvSpPr/>
              <p:nvPr/>
            </p:nvSpPr>
            <p:spPr>
              <a:xfrm>
                <a:off x="5861998" y="3127248"/>
                <a:ext cx="1416258" cy="1563624"/>
              </a:xfrm>
              <a:prstGeom prst="rect">
                <a:avLst/>
              </a:prstGeom>
              <a:noFill/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62B80E2-3BB0-A104-6381-8E7FA44E2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8256" y="3909060"/>
                <a:ext cx="2234552" cy="0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AE93DD-5B2B-CAD0-E67C-F69EEC371A9C}"/>
                </a:ext>
              </a:extLst>
            </p:cNvPr>
            <p:cNvSpPr txBox="1"/>
            <p:nvPr/>
          </p:nvSpPr>
          <p:spPr>
            <a:xfrm>
              <a:off x="9512808" y="3213544"/>
              <a:ext cx="200493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australis </a:t>
              </a:r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ID#3, </a:t>
              </a:r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</a:t>
              </a:r>
              <a:r>
                <a:rPr lang="en-AU" sz="1800" i="1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uliginosus</a:t>
              </a:r>
              <a:r>
                <a:rPr lang="en-AU" sz="18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GLOC005</a:t>
              </a:r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       </a:t>
              </a:r>
              <a:r>
                <a:rPr lang="en-A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rectus </a:t>
              </a:r>
              <a:r>
                <a:rPr lang="en-A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Tas2206 ready for harvest</a:t>
              </a:r>
            </a:p>
          </p:txBody>
        </p:sp>
      </p:grpSp>
      <p:pic>
        <p:nvPicPr>
          <p:cNvPr id="28" name="Camera 27">
            <a:extLst>
              <a:ext uri="{FF2B5EF4-FFF2-40B4-BE49-F238E27FC236}">
                <a16:creationId xmlns:a16="http://schemas.microsoft.com/office/drawing/2014/main" id="{E13E02A2-EB02-7C2E-2F9D-EA55A3E2497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754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BFF8D-8951-5ED9-4A76-93B854998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68837B9-41BD-F4D2-095D-0206ED355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F78444-9891-A5ED-2589-9EA0341B5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152D4B-01A5-1D88-D9A8-024584FBC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26D666-C3D6-78F9-7E47-99ADD59B25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0700E-CA07-9E40-02F0-866518C892C0}"/>
              </a:ext>
            </a:extLst>
          </p:cNvPr>
          <p:cNvSpPr txBox="1"/>
          <p:nvPr/>
        </p:nvSpPr>
        <p:spPr>
          <a:xfrm>
            <a:off x="397023" y="1034549"/>
            <a:ext cx="288947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2a. Nodulation Assessment</a:t>
            </a:r>
            <a:endParaRPr lang="en-A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B84104-0707-480B-4EA8-A18F226A095A}"/>
              </a:ext>
            </a:extLst>
          </p:cNvPr>
          <p:cNvGrpSpPr/>
          <p:nvPr/>
        </p:nvGrpSpPr>
        <p:grpSpPr>
          <a:xfrm>
            <a:off x="3638910" y="1034549"/>
            <a:ext cx="1964517" cy="5742735"/>
            <a:chOff x="1156736" y="1038623"/>
            <a:chExt cx="1964517" cy="5742735"/>
          </a:xfrm>
        </p:grpSpPr>
        <p:pic>
          <p:nvPicPr>
            <p:cNvPr id="4" name="Picture 3" descr="A yellow flower on a black surface&#10;&#10;AI-generated content may be incorrect.">
              <a:extLst>
                <a:ext uri="{FF2B5EF4-FFF2-40B4-BE49-F238E27FC236}">
                  <a16:creationId xmlns:a16="http://schemas.microsoft.com/office/drawing/2014/main" id="{DC1E848B-1B67-8370-F36D-82FF615B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5" t="23166" r="47796" b="14275"/>
            <a:stretch/>
          </p:blipFill>
          <p:spPr>
            <a:xfrm>
              <a:off x="1282959" y="1038623"/>
              <a:ext cx="1631570" cy="513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C9E52F-E1F6-DF53-2E39-8E41A0EE39DF}"/>
                </a:ext>
              </a:extLst>
            </p:cNvPr>
            <p:cNvSpPr txBox="1"/>
            <p:nvPr/>
          </p:nvSpPr>
          <p:spPr>
            <a:xfrm>
              <a:off x="1156736" y="6165805"/>
              <a:ext cx="196451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7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rectus </a:t>
              </a:r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Tas2206, </a:t>
              </a:r>
            </a:p>
            <a:p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subject L8+3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208E1-0BCD-B48E-1877-C0C26C94F09C}"/>
              </a:ext>
            </a:extLst>
          </p:cNvPr>
          <p:cNvGrpSpPr/>
          <p:nvPr/>
        </p:nvGrpSpPr>
        <p:grpSpPr>
          <a:xfrm>
            <a:off x="6306992" y="992496"/>
            <a:ext cx="2433274" cy="5784788"/>
            <a:chOff x="4547038" y="864445"/>
            <a:chExt cx="2433274" cy="57847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F25F0F-8522-B3F9-5F99-5D1BAB283AD8}"/>
                </a:ext>
              </a:extLst>
            </p:cNvPr>
            <p:cNvSpPr txBox="1"/>
            <p:nvPr/>
          </p:nvSpPr>
          <p:spPr>
            <a:xfrm>
              <a:off x="4547038" y="6033680"/>
              <a:ext cx="243327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7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</a:t>
              </a:r>
              <a:r>
                <a:rPr lang="en-AU" sz="17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uliginosus</a:t>
              </a:r>
              <a:r>
                <a:rPr lang="en-AU" sz="17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GLOC005, </a:t>
              </a:r>
            </a:p>
            <a:p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subject L7+5</a:t>
              </a:r>
            </a:p>
          </p:txBody>
        </p:sp>
        <p:pic>
          <p:nvPicPr>
            <p:cNvPr id="20" name="Picture 19" descr="A close-up of a plant&#10;&#10;AI-generated content may be incorrect.">
              <a:extLst>
                <a:ext uri="{FF2B5EF4-FFF2-40B4-BE49-F238E27FC236}">
                  <a16:creationId xmlns:a16="http://schemas.microsoft.com/office/drawing/2014/main" id="{F4C200B6-932E-D635-4DC8-7D79450D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3016" r="18897" b="13052"/>
            <a:stretch/>
          </p:blipFill>
          <p:spPr>
            <a:xfrm>
              <a:off x="4679924" y="864445"/>
              <a:ext cx="1871472" cy="512910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361331-41F0-7110-3B95-E350AF3FC3E7}"/>
              </a:ext>
            </a:extLst>
          </p:cNvPr>
          <p:cNvGrpSpPr/>
          <p:nvPr/>
        </p:nvGrpSpPr>
        <p:grpSpPr>
          <a:xfrm>
            <a:off x="5504808" y="973501"/>
            <a:ext cx="4037642" cy="5214262"/>
            <a:chOff x="1685393" y="438346"/>
            <a:chExt cx="4037642" cy="5214262"/>
          </a:xfrm>
        </p:grpSpPr>
        <p:pic>
          <p:nvPicPr>
            <p:cNvPr id="23" name="Picture 22" descr="A long thin yellow thread&#10;&#10;AI-generated content may be incorrect.">
              <a:extLst>
                <a:ext uri="{FF2B5EF4-FFF2-40B4-BE49-F238E27FC236}">
                  <a16:creationId xmlns:a16="http://schemas.microsoft.com/office/drawing/2014/main" id="{75A54DDD-6E5B-1D21-1D4D-0174D64FC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0" b="13205"/>
            <a:stretch/>
          </p:blipFill>
          <p:spPr>
            <a:xfrm>
              <a:off x="1685393" y="438346"/>
              <a:ext cx="4037642" cy="52142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0D37CC-45F2-7E73-FC81-EE6C805A7731}"/>
                </a:ext>
              </a:extLst>
            </p:cNvPr>
            <p:cNvCxnSpPr>
              <a:cxnSpLocks/>
            </p:cNvCxnSpPr>
            <p:nvPr/>
          </p:nvCxnSpPr>
          <p:spPr>
            <a:xfrm>
              <a:off x="2167341" y="2871401"/>
              <a:ext cx="7366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66F23A4-DFDC-564F-6DA7-47D08397A509}"/>
                </a:ext>
              </a:extLst>
            </p:cNvPr>
            <p:cNvCxnSpPr>
              <a:cxnSpLocks/>
            </p:cNvCxnSpPr>
            <p:nvPr/>
          </p:nvCxnSpPr>
          <p:spPr>
            <a:xfrm>
              <a:off x="2278462" y="2543511"/>
              <a:ext cx="7366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329C51-507D-0AA6-30CE-08E053B24BFB}"/>
                </a:ext>
              </a:extLst>
            </p:cNvPr>
            <p:cNvCxnSpPr>
              <a:cxnSpLocks/>
            </p:cNvCxnSpPr>
            <p:nvPr/>
          </p:nvCxnSpPr>
          <p:spPr>
            <a:xfrm>
              <a:off x="2339059" y="2294128"/>
              <a:ext cx="7366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FC03ED-E115-8B3D-759E-C39B08521ABB}"/>
                </a:ext>
              </a:extLst>
            </p:cNvPr>
            <p:cNvCxnSpPr>
              <a:cxnSpLocks/>
            </p:cNvCxnSpPr>
            <p:nvPr/>
          </p:nvCxnSpPr>
          <p:spPr>
            <a:xfrm>
              <a:off x="2093450" y="3291655"/>
              <a:ext cx="7366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A006EA-F44D-7E93-02EF-9901708FAD50}"/>
              </a:ext>
            </a:extLst>
          </p:cNvPr>
          <p:cNvGrpSpPr/>
          <p:nvPr/>
        </p:nvGrpSpPr>
        <p:grpSpPr>
          <a:xfrm>
            <a:off x="9635364" y="973501"/>
            <a:ext cx="2433274" cy="5745553"/>
            <a:chOff x="8085519" y="863554"/>
            <a:chExt cx="2433274" cy="5745553"/>
          </a:xfrm>
        </p:grpSpPr>
        <p:pic>
          <p:nvPicPr>
            <p:cNvPr id="32" name="Picture 31" descr="A close-up of a plant&#10;&#10;AI-generated content may be incorrect.">
              <a:extLst>
                <a:ext uri="{FF2B5EF4-FFF2-40B4-BE49-F238E27FC236}">
                  <a16:creationId xmlns:a16="http://schemas.microsoft.com/office/drawing/2014/main" id="{FA9CDD80-BED6-181B-2B46-DEE8455F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6" t="28347" r="33503" b="23168"/>
            <a:stretch/>
          </p:blipFill>
          <p:spPr>
            <a:xfrm>
              <a:off x="8139889" y="863554"/>
              <a:ext cx="1727526" cy="513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6BED6A-2710-821E-B33A-01F07AD43BA7}"/>
                </a:ext>
              </a:extLst>
            </p:cNvPr>
            <p:cNvSpPr txBox="1"/>
            <p:nvPr/>
          </p:nvSpPr>
          <p:spPr>
            <a:xfrm>
              <a:off x="8085519" y="5993554"/>
              <a:ext cx="243327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7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L. Australis </a:t>
              </a:r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ID#3, </a:t>
              </a:r>
            </a:p>
            <a:p>
              <a:r>
                <a:rPr lang="en-AU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subject L4+1</a:t>
              </a:r>
            </a:p>
          </p:txBody>
        </p:sp>
      </p:grpSp>
      <p:pic>
        <p:nvPicPr>
          <p:cNvPr id="37" name="Camera 36">
            <a:extLst>
              <a:ext uri="{FF2B5EF4-FFF2-40B4-BE49-F238E27FC236}">
                <a16:creationId xmlns:a16="http://schemas.microsoft.com/office/drawing/2014/main" id="{C5B2EE8C-7D93-DBC2-F17F-61A21D9939C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998027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26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89610-FEAD-93A1-6A8D-22041F51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907F15E-ED4E-6E89-589C-FC18769EE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4E582F-6741-1B33-B976-420394E1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F18B2B-1380-5581-BEF0-E3F3C7F30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B0613E-6F6B-5ADA-662E-29251D6157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7A355-A6D9-ACFD-3A6B-48BED4B76FC4}"/>
              </a:ext>
            </a:extLst>
          </p:cNvPr>
          <p:cNvSpPr txBox="1"/>
          <p:nvPr/>
        </p:nvSpPr>
        <p:spPr>
          <a:xfrm>
            <a:off x="441198" y="307771"/>
            <a:ext cx="60944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2b. Dry foliage weight assessment</a:t>
            </a:r>
            <a:endParaRPr lang="en-AU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9DF8F47-5842-F450-54AF-5FFB7D47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/>
          <a:stretch/>
        </p:blipFill>
        <p:spPr>
          <a:xfrm>
            <a:off x="984138" y="991886"/>
            <a:ext cx="7444476" cy="4520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A5739-DD0F-CF5A-6159-F990CC811051}"/>
              </a:ext>
            </a:extLst>
          </p:cNvPr>
          <p:cNvSpPr txBox="1"/>
          <p:nvPr/>
        </p:nvSpPr>
        <p:spPr>
          <a:xfrm>
            <a:off x="8573503" y="2513707"/>
            <a:ext cx="2676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ANOVA: </a:t>
            </a:r>
          </a:p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interaction between nodulation state and dry foliage weight </a:t>
            </a:r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</a:t>
            </a:r>
            <a:r>
              <a:rPr lang="en-AU" sz="1800" kern="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3,8 </a:t>
            </a:r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0.145, p = 0.9300) 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amera 12">
            <a:extLst>
              <a:ext uri="{FF2B5EF4-FFF2-40B4-BE49-F238E27FC236}">
                <a16:creationId xmlns:a16="http://schemas.microsoft.com/office/drawing/2014/main" id="{3CA13CDA-0439-B1BB-5AB7-A2ACB2B0A22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98026"/>
            <a:ext cx="3306618" cy="18599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355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9D857-818F-799C-399C-5EC11832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C338A1-2334-9FE4-CA09-0EF670FCC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97E898-CD63-E485-996B-E6706E4C8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CAA98-26F9-BCDC-BB2F-3B4C0C5EC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799528-FAF7-3562-2F11-94460D210F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70017" y="6580108"/>
            <a:ext cx="1760302" cy="27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Isaak Salami, 46625143</a:t>
            </a:r>
          </a:p>
        </p:txBody>
      </p:sp>
      <p:pic>
        <p:nvPicPr>
          <p:cNvPr id="4" name="Picture 3" descr="A group of petri dishes&#10;&#10;AI-generated content may be incorrect.">
            <a:extLst>
              <a:ext uri="{FF2B5EF4-FFF2-40B4-BE49-F238E27FC236}">
                <a16:creationId xmlns:a16="http://schemas.microsoft.com/office/drawing/2014/main" id="{0FE8621B-399A-4944-45DA-51AA53E17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" r="4649" b="16104"/>
          <a:stretch/>
        </p:blipFill>
        <p:spPr>
          <a:xfrm>
            <a:off x="3203451" y="1011332"/>
            <a:ext cx="4185299" cy="4575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-up of petri dishes&#10;&#10;AI-generated content may be incorrect.">
            <a:extLst>
              <a:ext uri="{FF2B5EF4-FFF2-40B4-BE49-F238E27FC236}">
                <a16:creationId xmlns:a16="http://schemas.microsoft.com/office/drawing/2014/main" id="{0FE66965-DE50-A975-5775-791067601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b="11143"/>
          <a:stretch/>
        </p:blipFill>
        <p:spPr>
          <a:xfrm>
            <a:off x="7616092" y="1011333"/>
            <a:ext cx="4225204" cy="4575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E4A20-AEB8-BDF1-E954-A4160EB208F8}"/>
              </a:ext>
            </a:extLst>
          </p:cNvPr>
          <p:cNvSpPr txBox="1"/>
          <p:nvPr/>
        </p:nvSpPr>
        <p:spPr>
          <a:xfrm>
            <a:off x="3533960" y="5846667"/>
            <a:ext cx="79195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Recovered isolates from </a:t>
            </a:r>
            <a:r>
              <a:rPr lang="en-A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L.rectus</a:t>
            </a:r>
            <a:r>
              <a:rPr lang="en-A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Tas2206 subjects L8+2 (top-left) L8+3 (bottom-left) and L8+5 (right)</a:t>
            </a:r>
          </a:p>
        </p:txBody>
      </p:sp>
      <p:pic>
        <p:nvPicPr>
          <p:cNvPr id="12" name="Camera 11">
            <a:extLst>
              <a:ext uri="{FF2B5EF4-FFF2-40B4-BE49-F238E27FC236}">
                <a16:creationId xmlns:a16="http://schemas.microsoft.com/office/drawing/2014/main" id="{F42A879D-7899-D46B-F713-E19038FCBD5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98026"/>
            <a:ext cx="3203451" cy="18599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CF9150-4307-DDA0-6F95-853BAEEC470B}"/>
              </a:ext>
            </a:extLst>
          </p:cNvPr>
          <p:cNvSpPr txBox="1"/>
          <p:nvPr/>
        </p:nvSpPr>
        <p:spPr>
          <a:xfrm>
            <a:off x="313972" y="1167876"/>
            <a:ext cx="2889479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2c. Colony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 assessment </a:t>
            </a:r>
            <a:endParaRPr lang="en-A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0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628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Background: Legumes, rhizobia and ICEs</vt:lpstr>
      <vt:lpstr>Project Scope: M. australicum BR1-1-5xICEMlSym and Lotus legumes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Isaak Salami</dc:creator>
  <cp:lastModifiedBy>Isaak Salami</cp:lastModifiedBy>
  <cp:revision>1</cp:revision>
  <dcterms:created xsi:type="dcterms:W3CDTF">2025-04-17T06:05:52Z</dcterms:created>
  <dcterms:modified xsi:type="dcterms:W3CDTF">2025-04-17T08:26:22Z</dcterms:modified>
</cp:coreProperties>
</file>